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5" r:id="rId3"/>
    <p:sldId id="269" r:id="rId4"/>
    <p:sldId id="272" r:id="rId5"/>
    <p:sldId id="281" r:id="rId6"/>
    <p:sldId id="282" r:id="rId7"/>
    <p:sldId id="270" r:id="rId8"/>
    <p:sldId id="271" r:id="rId9"/>
    <p:sldId id="273" r:id="rId10"/>
    <p:sldId id="276" r:id="rId11"/>
    <p:sldId id="277" r:id="rId12"/>
    <p:sldId id="278" r:id="rId13"/>
    <p:sldId id="279" r:id="rId14"/>
    <p:sldId id="280" r:id="rId15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158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3125" autoAdjust="0"/>
  </p:normalViewPr>
  <p:slideViewPr>
    <p:cSldViewPr>
      <p:cViewPr varScale="1">
        <p:scale>
          <a:sx n="76" d="100"/>
          <a:sy n="76" d="100"/>
        </p:scale>
        <p:origin x="928" y="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945B925-7605-40FC-9B1F-023BCA61F57E}" type="datetimeFigureOut">
              <a:rPr lang="en-US"/>
              <a:pPr>
                <a:defRPr/>
              </a:pPr>
              <a:t>10/19/2020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16425"/>
            <a:ext cx="55054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813F343-8C69-4210-BB17-C199661D0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8897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03EF834-C972-4430-AE2E-C30226570F91}" type="slidenum">
              <a:rPr lang="en-US" smtClean="0"/>
              <a:pPr eaLnBrk="1" hangingPunct="1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702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5C3F0-CD25-461E-8517-07038CCAC027}" type="datetimeFigureOut">
              <a:rPr lang="en-US"/>
              <a:pPr>
                <a:defRPr/>
              </a:pPr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1B02C-EF66-4B4D-B47B-727CA3790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525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E67C8-4238-473F-9B6B-2BCB2ADC9D74}" type="datetimeFigureOut">
              <a:rPr lang="en-US"/>
              <a:pPr>
                <a:defRPr/>
              </a:pPr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A5872-214A-4768-870C-F44CE2647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287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DCFF2-CAC4-40B1-A3F6-DB0F8F91F056}" type="datetimeFigureOut">
              <a:rPr lang="en-US"/>
              <a:pPr>
                <a:defRPr/>
              </a:pPr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F0638-6C51-4558-8224-792FD3E54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450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D6554-E288-4800-A23D-B08C5D23F296}" type="datetimeFigureOut">
              <a:rPr lang="en-US"/>
              <a:pPr>
                <a:defRPr/>
              </a:pPr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10E2A-956A-4947-8A71-1CC291808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6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C9790-F1DA-456A-AD08-2F275C7224B4}" type="datetimeFigureOut">
              <a:rPr lang="en-US"/>
              <a:pPr>
                <a:defRPr/>
              </a:pPr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FFFA0-9940-4948-946E-C8B22836D6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18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3A350-29A4-4768-933D-3A348892D0F5}" type="datetimeFigureOut">
              <a:rPr lang="en-US"/>
              <a:pPr>
                <a:defRPr/>
              </a:pPr>
              <a:t>10/19/2020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A2060-B15F-419C-9BDC-91F054106D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88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C70BA-5AE4-4B7D-A79A-652D49B1DB50}" type="datetimeFigureOut">
              <a:rPr lang="en-US"/>
              <a:pPr>
                <a:defRPr/>
              </a:pPr>
              <a:t>10/19/2020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0F80-0D79-4381-9EF3-242466A387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792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AF185-2BDD-4A0B-91CB-F964CC0B0D7D}" type="datetimeFigureOut">
              <a:rPr lang="en-US"/>
              <a:pPr>
                <a:defRPr/>
              </a:pPr>
              <a:t>10/19/2020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B14EF-A5EF-464F-9393-B79E8769A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59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93E04-D81C-463D-A0C7-18AC7CE018F2}" type="datetimeFigureOut">
              <a:rPr lang="en-US"/>
              <a:pPr>
                <a:defRPr/>
              </a:pPr>
              <a:t>10/19/2020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C0A93-C33F-43D1-B1EC-744056D3B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26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89929-B7AE-4A5F-BB63-63494CD74C2C}" type="datetimeFigureOut">
              <a:rPr lang="en-US"/>
              <a:pPr>
                <a:defRPr/>
              </a:pPr>
              <a:t>10/19/2020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348CE-C053-4462-992A-8F33D77DE5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345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A0404-9D4D-4648-86B6-4C27219C152D}" type="datetimeFigureOut">
              <a:rPr lang="en-US"/>
              <a:pPr>
                <a:defRPr/>
              </a:pPr>
              <a:t>10/19/2020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D881B-ECD4-4577-93E8-279EF56A75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39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08ED2C3F-6207-43A6-9784-0AEB73513015}" type="datetimeFigureOut">
              <a:rPr lang="en-US"/>
              <a:pPr>
                <a:defRPr/>
              </a:pPr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37CC1A4A-C519-4583-8FE3-4CF8D31720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3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29.png"/><Relationship Id="rId9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53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3" Type="http://schemas.openxmlformats.org/officeDocument/2006/relationships/image" Target="../media/image40.png"/><Relationship Id="rId7" Type="http://schemas.openxmlformats.org/officeDocument/2006/relationships/image" Target="../media/image18.png"/><Relationship Id="rId12" Type="http://schemas.openxmlformats.org/officeDocument/2006/relationships/image" Target="../media/image4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7.png"/><Relationship Id="rId5" Type="http://schemas.openxmlformats.org/officeDocument/2006/relationships/image" Target="../media/image42.png"/><Relationship Id="rId10" Type="http://schemas.openxmlformats.org/officeDocument/2006/relationships/image" Target="../media/image46.png"/><Relationship Id="rId4" Type="http://schemas.openxmlformats.org/officeDocument/2006/relationships/image" Target="../media/image41.png"/><Relationship Id="rId9" Type="http://schemas.openxmlformats.org/officeDocument/2006/relationships/image" Target="../media/image45.png"/><Relationship Id="rId14" Type="http://schemas.openxmlformats.org/officeDocument/2006/relationships/image" Target="../media/image5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3.png"/><Relationship Id="rId7" Type="http://schemas.openxmlformats.org/officeDocument/2006/relationships/image" Target="../media/image26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70.png"/><Relationship Id="rId4" Type="http://schemas.openxmlformats.org/officeDocument/2006/relationships/image" Target="../media/image24.png"/><Relationship Id="rId9" Type="http://schemas.openxmlformats.org/officeDocument/2006/relationships/image" Target="../media/image5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5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29.png"/><Relationship Id="rId9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3.png"/><Relationship Id="rId7" Type="http://schemas.openxmlformats.org/officeDocument/2006/relationships/image" Target="../media/image9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8.png"/><Relationship Id="rId10" Type="http://schemas.openxmlformats.org/officeDocument/2006/relationships/image" Target="../media/image12.png"/><Relationship Id="rId4" Type="http://schemas.openxmlformats.org/officeDocument/2006/relationships/image" Target="../media/image60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3.png"/><Relationship Id="rId7" Type="http://schemas.openxmlformats.org/officeDocument/2006/relationships/image" Target="../media/image26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70.png"/><Relationship Id="rId10" Type="http://schemas.openxmlformats.org/officeDocument/2006/relationships/image" Target="../media/image28.png"/><Relationship Id="rId4" Type="http://schemas.openxmlformats.org/officeDocument/2006/relationships/image" Target="../media/image24.png"/><Relationship Id="rId9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371600"/>
            <a:ext cx="8839200" cy="3352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Static Equilibrium Lab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-263899"/>
            <a:ext cx="8229600" cy="1143000"/>
          </a:xfrm>
        </p:spPr>
        <p:txBody>
          <a:bodyPr/>
          <a:lstStyle/>
          <a:p>
            <a:r>
              <a:rPr lang="en-US" sz="3200" dirty="0"/>
              <a:t>Activity 2 	Part B  (continued)</a:t>
            </a:r>
          </a:p>
        </p:txBody>
      </p:sp>
      <p:sp>
        <p:nvSpPr>
          <p:cNvPr id="4" name="Rectangle 3"/>
          <p:cNvSpPr/>
          <p:nvPr/>
        </p:nvSpPr>
        <p:spPr>
          <a:xfrm>
            <a:off x="1676400" y="1740932"/>
            <a:ext cx="5715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533900" y="1806374"/>
            <a:ext cx="114300" cy="1143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5" idx="0"/>
          </p:cNvCxnSpPr>
          <p:nvPr/>
        </p:nvCxnSpPr>
        <p:spPr>
          <a:xfrm flipV="1">
            <a:off x="4591050" y="826532"/>
            <a:ext cx="0" cy="979842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429000" y="1863524"/>
            <a:ext cx="0" cy="979842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041508" y="1815377"/>
            <a:ext cx="0" cy="979842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591050" y="1863524"/>
            <a:ext cx="0" cy="715608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124200" y="457200"/>
            <a:ext cx="35221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Spring scale force meter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2720" y="1923871"/>
            <a:ext cx="144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Hanging weight 1 (parent)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05336" y="2121493"/>
            <a:ext cx="22695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Hanging weight 2 (child)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48444" y="2489423"/>
            <a:ext cx="19820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Weight of the meter-stick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72000" y="709766"/>
                <a:ext cx="659989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709766"/>
                <a:ext cx="659989" cy="78258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456618" y="2060779"/>
                <a:ext cx="972382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618" y="2060779"/>
                <a:ext cx="972382" cy="78258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137278" y="1914004"/>
                <a:ext cx="984244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7278" y="1914004"/>
                <a:ext cx="984244" cy="78258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572000" y="1991782"/>
                <a:ext cx="1081578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991782"/>
                <a:ext cx="1081578" cy="78258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790014" y="3040489"/>
            <a:ext cx="6534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Choose the center hole as the rotational axis:  </a:t>
            </a:r>
          </a:p>
        </p:txBody>
      </p:sp>
      <p:sp>
        <p:nvSpPr>
          <p:cNvPr id="3" name="Oval 2"/>
          <p:cNvSpPr/>
          <p:nvPr/>
        </p:nvSpPr>
        <p:spPr>
          <a:xfrm>
            <a:off x="4460544" y="1740932"/>
            <a:ext cx="2667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733800" y="1219200"/>
            <a:ext cx="4078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rotational axis (pivot point)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0014" y="3471125"/>
                <a:ext cx="67601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Lever arm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ℓ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 dirty="0"/>
                  <a:t>is measured from the rotational axis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014" y="3471125"/>
                <a:ext cx="6760184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1443" t="-9211" r="-36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819400" y="3856521"/>
                <a:ext cx="9558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Lever arm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ℓ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856521"/>
                <a:ext cx="955809" cy="830997"/>
              </a:xfrm>
              <a:prstGeom prst="rect">
                <a:avLst/>
              </a:prstGeom>
              <a:blipFill rotWithShape="1">
                <a:blip r:embed="rId7"/>
                <a:stretch>
                  <a:fillRect l="-10256" t="-5147" r="-17949" b="-16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462960" y="4128434"/>
            <a:ext cx="971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Force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70106" y="3920312"/>
            <a:ext cx="167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Torque magnitude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14214" y="4601098"/>
                <a:ext cx="469231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214" y="4601098"/>
                <a:ext cx="469231" cy="50642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36990" y="5618434"/>
                <a:ext cx="656012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990" y="5618434"/>
                <a:ext cx="656012" cy="50642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62665" y="6070013"/>
                <a:ext cx="663130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665" y="6070013"/>
                <a:ext cx="663130" cy="50642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15360" y="5116618"/>
                <a:ext cx="721864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360" y="5116618"/>
                <a:ext cx="721864" cy="50642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5919906" y="3927144"/>
            <a:ext cx="167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Torque orientation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315200" y="3927144"/>
            <a:ext cx="10832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Sign of Torque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447800" y="3962400"/>
            <a:ext cx="167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Force magnitude</a:t>
            </a:r>
          </a:p>
        </p:txBody>
      </p:sp>
      <p:cxnSp>
        <p:nvCxnSpPr>
          <p:cNvPr id="8" name="Straight Arrow Connector 7"/>
          <p:cNvCxnSpPr>
            <a:endCxn id="3" idx="2"/>
          </p:cNvCxnSpPr>
          <p:nvPr/>
        </p:nvCxnSpPr>
        <p:spPr>
          <a:xfrm>
            <a:off x="3429000" y="1855232"/>
            <a:ext cx="1031544" cy="0"/>
          </a:xfrm>
          <a:prstGeom prst="straightConnector1">
            <a:avLst/>
          </a:prstGeom>
          <a:ln w="571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543429" y="5719124"/>
            <a:ext cx="1123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2.06N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543429" y="6176324"/>
            <a:ext cx="1123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0.79N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4727244" y="1882528"/>
            <a:ext cx="2314264" cy="0"/>
          </a:xfrm>
          <a:prstGeom prst="straightConnector1">
            <a:avLst/>
          </a:prstGeom>
          <a:ln w="571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8229600" y="4012310"/>
            <a:ext cx="167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Torque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1293002" y="6503775"/>
                <a:ext cx="50227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Set Net torque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smtClean="0">
                        <a:latin typeface="Cambria Math"/>
                        <a:ea typeface="Cambria Math"/>
                      </a:rPr>
                      <m:t>Σ</m:t>
                    </m:r>
                    <m:r>
                      <a:rPr lang="el-GR" sz="2400" i="1" smtClean="0">
                        <a:latin typeface="Cambria Math"/>
                        <a:ea typeface="Cambria Math"/>
                      </a:rPr>
                      <m:t>𝜏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=0,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𝑠𝑜𝑙𝑣𝑒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𝑓𝑜𝑟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𝐿</m:t>
                    </m:r>
                    <m:r>
                      <a:rPr lang="en-US" sz="2400" b="0" i="1" baseline="-25000" smtClean="0">
                        <a:latin typeface="Cambria Math"/>
                        <a:ea typeface="Cambria Math"/>
                      </a:rPr>
                      <m:t>1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002" y="6503775"/>
                <a:ext cx="5022785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1820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Box 61"/>
          <p:cNvSpPr txBox="1"/>
          <p:nvPr/>
        </p:nvSpPr>
        <p:spPr>
          <a:xfrm>
            <a:off x="5278540" y="1498550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L2 =0.4m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793239" y="149855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L1</a:t>
            </a:r>
          </a:p>
        </p:txBody>
      </p:sp>
    </p:spTree>
    <p:extLst>
      <p:ext uri="{BB962C8B-B14F-4D97-AF65-F5344CB8AC3E}">
        <p14:creationId xmlns:p14="http://schemas.microsoft.com/office/powerpoint/2010/main" val="299192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" grpId="0" animBg="1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7" grpId="0"/>
      <p:bldP spid="52" grpId="0"/>
      <p:bldP spid="58" grpId="0"/>
      <p:bldP spid="6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-152400"/>
            <a:ext cx="8229600" cy="1143000"/>
          </a:xfrm>
        </p:spPr>
        <p:txBody>
          <a:bodyPr/>
          <a:lstStyle/>
          <a:p>
            <a:r>
              <a:rPr lang="en-US" dirty="0"/>
              <a:t>Activity 2 	Part C</a:t>
            </a:r>
          </a:p>
        </p:txBody>
      </p:sp>
      <p:sp>
        <p:nvSpPr>
          <p:cNvPr id="4" name="Rectangle 3"/>
          <p:cNvSpPr/>
          <p:nvPr/>
        </p:nvSpPr>
        <p:spPr>
          <a:xfrm>
            <a:off x="1676400" y="2274332"/>
            <a:ext cx="5715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533900" y="2339774"/>
            <a:ext cx="114300" cy="1143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5" idx="0"/>
          </p:cNvCxnSpPr>
          <p:nvPr/>
        </p:nvCxnSpPr>
        <p:spPr>
          <a:xfrm flipV="1">
            <a:off x="4591050" y="1359932"/>
            <a:ext cx="0" cy="979842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429000" y="2396924"/>
            <a:ext cx="0" cy="979842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822905" y="2396924"/>
            <a:ext cx="0" cy="979842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591050" y="2396924"/>
            <a:ext cx="0" cy="715608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124200" y="990600"/>
            <a:ext cx="35221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Spring scale force meter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81200" y="3314296"/>
            <a:ext cx="144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Hanging weight  1</a:t>
            </a:r>
          </a:p>
          <a:p>
            <a:r>
              <a:rPr lang="en-US" sz="2400" dirty="0">
                <a:solidFill>
                  <a:srgbClr val="0070C0"/>
                </a:solidFill>
              </a:rPr>
              <a:t>(parent)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22905" y="3088717"/>
            <a:ext cx="175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Hanging weight 2</a:t>
            </a:r>
          </a:p>
          <a:p>
            <a:r>
              <a:rPr lang="en-US" sz="2000" dirty="0">
                <a:solidFill>
                  <a:srgbClr val="0070C0"/>
                </a:solidFill>
              </a:rPr>
              <a:t>(child 1)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168" y="3207603"/>
            <a:ext cx="19820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Weight of the meter-stick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72000" y="1243166"/>
                <a:ext cx="659989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243166"/>
                <a:ext cx="659989" cy="78258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456618" y="2594179"/>
                <a:ext cx="972382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618" y="2594179"/>
                <a:ext cx="972382" cy="78258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788156" y="2604032"/>
                <a:ext cx="744948" cy="5754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8156" y="2604032"/>
                <a:ext cx="744948" cy="57547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572000" y="2525182"/>
                <a:ext cx="902555" cy="644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3200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525182"/>
                <a:ext cx="902555" cy="64466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811876" y="4592765"/>
            <a:ext cx="53503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In Equilibrium: Newton’s Second Law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027318" y="4322896"/>
                <a:ext cx="2116682" cy="7825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𝑛𝑒𝑡</m:t>
                              </m:r>
                            </m:sub>
                          </m:sSub>
                        </m:e>
                      </m:acc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7318" y="4322896"/>
                <a:ext cx="2116682" cy="78258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161769" y="5054430"/>
                <a:ext cx="1892313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4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Σ</m:t>
                      </m:r>
                      <m:acc>
                        <m:accPr>
                          <m:chr m:val="⃗"/>
                          <m:ctrlPr>
                            <a:rPr lang="el-GR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</m:acc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1769" y="5054430"/>
                <a:ext cx="1892313" cy="78258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82306" y="5054430"/>
                <a:ext cx="694972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𝐹</m:t>
                      </m:r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306" y="5054430"/>
                <a:ext cx="6949723" cy="7078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Arrow Connector 26"/>
          <p:cNvCxnSpPr/>
          <p:nvPr/>
        </p:nvCxnSpPr>
        <p:spPr>
          <a:xfrm flipV="1">
            <a:off x="7772400" y="1243166"/>
            <a:ext cx="0" cy="1533296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72400" y="1102208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+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037804" y="5672202"/>
                <a:ext cx="489852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0.210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𝑘𝑔</m:t>
                        </m:r>
                      </m:e>
                    </m:d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9.8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  <m:r>
                          <a:rPr lang="en-US" sz="2400" b="0" i="1" smtClean="0">
                            <a:latin typeface="Cambria Math"/>
                          </a:rPr>
                          <m:t>/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b="0" i="0" smtClean="0">
                        <a:latin typeface="Cambria Math"/>
                      </a:rPr>
                      <m:t>2.06</m:t>
                    </m:r>
                  </m:oMath>
                </a14:m>
                <a:r>
                  <a:rPr lang="en-US" sz="2400" dirty="0"/>
                  <a:t>N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804" y="5672202"/>
                <a:ext cx="4898520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249" t="-9211" r="-995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065468" y="6019800"/>
                <a:ext cx="48474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0.080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𝑘𝑔</m:t>
                        </m:r>
                      </m:e>
                    </m:d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9.8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  <m:r>
                          <a:rPr lang="en-US" sz="2400" b="0" i="1" smtClean="0">
                            <a:latin typeface="Cambria Math"/>
                          </a:rPr>
                          <m:t>/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400" dirty="0"/>
                  <a:t>0.79N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468" y="6019800"/>
                <a:ext cx="4847417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377" t="-9333" r="-1006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/>
          <p:cNvCxnSpPr/>
          <p:nvPr/>
        </p:nvCxnSpPr>
        <p:spPr>
          <a:xfrm>
            <a:off x="5988865" y="2382661"/>
            <a:ext cx="0" cy="979842"/>
          </a:xfrm>
          <a:prstGeom prst="straightConnector1">
            <a:avLst/>
          </a:prstGeom>
          <a:ln w="57150">
            <a:solidFill>
              <a:srgbClr val="7030A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522769" y="3088717"/>
                <a:ext cx="984244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2769" y="3088717"/>
                <a:ext cx="984244" cy="78258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5408030" y="3698527"/>
            <a:ext cx="175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Hanging weight 3</a:t>
            </a:r>
          </a:p>
          <a:p>
            <a:r>
              <a:rPr lang="en-US" sz="2000" dirty="0">
                <a:solidFill>
                  <a:srgbClr val="7030A0"/>
                </a:solidFill>
              </a:rPr>
              <a:t>(child 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065468" y="6432932"/>
                <a:ext cx="49056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0.110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𝑘𝑔</m:t>
                        </m:r>
                      </m:e>
                    </m:d>
                    <m:d>
                      <m:d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9.8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𝑚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/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r>
                      <a:rPr lang="en-US" sz="2400" b="0" i="0" smtClean="0">
                        <a:solidFill>
                          <a:srgbClr val="7030A0"/>
                        </a:solidFill>
                        <a:latin typeface="Cambria Math"/>
                      </a:rPr>
                      <m:t>1.08</m:t>
                    </m:r>
                  </m:oMath>
                </a14:m>
                <a:r>
                  <a:rPr lang="en-US" sz="2400" dirty="0">
                    <a:solidFill>
                      <a:srgbClr val="7030A0"/>
                    </a:solidFill>
                  </a:rPr>
                  <a:t>N</a:t>
                </a: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468" y="6432932"/>
                <a:ext cx="4905638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373" t="-9211" r="-870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519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2" grpId="0"/>
      <p:bldP spid="33" grpId="0"/>
      <p:bldP spid="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-263899"/>
            <a:ext cx="8229600" cy="1143000"/>
          </a:xfrm>
        </p:spPr>
        <p:txBody>
          <a:bodyPr/>
          <a:lstStyle/>
          <a:p>
            <a:r>
              <a:rPr lang="en-US" sz="3200" dirty="0"/>
              <a:t>Activity 2 	Part C  (continued)</a:t>
            </a:r>
          </a:p>
        </p:txBody>
      </p:sp>
      <p:sp>
        <p:nvSpPr>
          <p:cNvPr id="4" name="Rectangle 3"/>
          <p:cNvSpPr/>
          <p:nvPr/>
        </p:nvSpPr>
        <p:spPr>
          <a:xfrm>
            <a:off x="1676400" y="1740932"/>
            <a:ext cx="5715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533900" y="1806374"/>
            <a:ext cx="114300" cy="1143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5" idx="0"/>
          </p:cNvCxnSpPr>
          <p:nvPr/>
        </p:nvCxnSpPr>
        <p:spPr>
          <a:xfrm flipV="1">
            <a:off x="4591050" y="826532"/>
            <a:ext cx="0" cy="979842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429000" y="1863524"/>
            <a:ext cx="0" cy="979842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041508" y="1815377"/>
            <a:ext cx="0" cy="979842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591050" y="1863524"/>
            <a:ext cx="0" cy="715608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124200" y="457200"/>
            <a:ext cx="35221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Spring scale force meter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2720" y="1923871"/>
            <a:ext cx="1447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Hanging weight 1 (parent)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05336" y="2121493"/>
            <a:ext cx="2269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Hanging weight 2 (child 1)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48444" y="2489423"/>
            <a:ext cx="19820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Weight of the meter-stick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72000" y="709766"/>
                <a:ext cx="659989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709766"/>
                <a:ext cx="659989" cy="78258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456618" y="2060779"/>
                <a:ext cx="736676" cy="5754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618" y="2060779"/>
                <a:ext cx="736676" cy="57547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137278" y="1914004"/>
                <a:ext cx="744948" cy="5754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7278" y="1914004"/>
                <a:ext cx="744948" cy="57547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038600" y="2133600"/>
                <a:ext cx="812979" cy="5754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800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2133600"/>
                <a:ext cx="812979" cy="57547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781039" y="3276600"/>
            <a:ext cx="54665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Choose the center hole as the rotational axis:  </a:t>
            </a:r>
          </a:p>
        </p:txBody>
      </p:sp>
      <p:sp>
        <p:nvSpPr>
          <p:cNvPr id="3" name="Oval 2"/>
          <p:cNvSpPr/>
          <p:nvPr/>
        </p:nvSpPr>
        <p:spPr>
          <a:xfrm>
            <a:off x="4460544" y="1740932"/>
            <a:ext cx="2667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733800" y="1130437"/>
            <a:ext cx="4078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rotational axis (pivot point)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0014" y="3584127"/>
                <a:ext cx="565411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/>
                  <a:t>Lever arm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ℓ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000" dirty="0"/>
                  <a:t>is measured from the rotational axis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014" y="3584127"/>
                <a:ext cx="5654112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187" t="-6061" r="-324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819400" y="3856521"/>
                <a:ext cx="9558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Lever arm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ℓ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856521"/>
                <a:ext cx="955809" cy="830997"/>
              </a:xfrm>
              <a:prstGeom prst="rect">
                <a:avLst/>
              </a:prstGeom>
              <a:blipFill rotWithShape="1">
                <a:blip r:embed="rId7"/>
                <a:stretch>
                  <a:fillRect l="-10256" t="-5147" r="-17949" b="-16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462960" y="4128434"/>
            <a:ext cx="971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Force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70106" y="3920312"/>
            <a:ext cx="167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Torque magnitude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14213" y="4412420"/>
                <a:ext cx="469231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213" y="4412420"/>
                <a:ext cx="469231" cy="50642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36990" y="5334000"/>
                <a:ext cx="656012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990" y="5334000"/>
                <a:ext cx="656012" cy="50642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62665" y="5791200"/>
                <a:ext cx="663130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665" y="5791200"/>
                <a:ext cx="663130" cy="50642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27778" y="4868198"/>
                <a:ext cx="721864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778" y="4868198"/>
                <a:ext cx="721864" cy="50642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5919906" y="3927144"/>
            <a:ext cx="167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Torque orientation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315200" y="3927144"/>
            <a:ext cx="10832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Sign of Torque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447800" y="3962400"/>
            <a:ext cx="167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Force magnitude</a:t>
            </a:r>
          </a:p>
        </p:txBody>
      </p:sp>
      <p:cxnSp>
        <p:nvCxnSpPr>
          <p:cNvPr id="8" name="Straight Arrow Connector 7"/>
          <p:cNvCxnSpPr>
            <a:endCxn id="3" idx="2"/>
          </p:cNvCxnSpPr>
          <p:nvPr/>
        </p:nvCxnSpPr>
        <p:spPr>
          <a:xfrm>
            <a:off x="3429000" y="1855232"/>
            <a:ext cx="1031544" cy="0"/>
          </a:xfrm>
          <a:prstGeom prst="straightConnector1">
            <a:avLst/>
          </a:prstGeom>
          <a:ln w="571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543429" y="5434690"/>
            <a:ext cx="1123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2.06N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543429" y="5897511"/>
            <a:ext cx="1123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0.79N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4727244" y="1882528"/>
            <a:ext cx="2314264" cy="0"/>
          </a:xfrm>
          <a:prstGeom prst="straightConnector1">
            <a:avLst/>
          </a:prstGeom>
          <a:ln w="571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8229600" y="4012310"/>
            <a:ext cx="167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Torque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1293002" y="6503775"/>
                <a:ext cx="50227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Set Net torque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smtClean="0">
                        <a:latin typeface="Cambria Math"/>
                        <a:ea typeface="Cambria Math"/>
                      </a:rPr>
                      <m:t>Σ</m:t>
                    </m:r>
                    <m:r>
                      <a:rPr lang="el-GR" sz="2400" i="1" smtClean="0">
                        <a:latin typeface="Cambria Math"/>
                        <a:ea typeface="Cambria Math"/>
                      </a:rPr>
                      <m:t>𝜏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=0,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𝑠𝑜𝑙𝑣𝑒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𝑓𝑜𝑟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𝐿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002" y="6503775"/>
                <a:ext cx="5022785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1820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Box 61"/>
          <p:cNvSpPr txBox="1"/>
          <p:nvPr/>
        </p:nvSpPr>
        <p:spPr>
          <a:xfrm>
            <a:off x="5278540" y="1498550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L2 =0.4m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233276" y="1443798"/>
            <a:ext cx="1391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L1=0.3m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5838635" y="1905000"/>
            <a:ext cx="0" cy="979842"/>
          </a:xfrm>
          <a:prstGeom prst="straightConnector1">
            <a:avLst/>
          </a:prstGeom>
          <a:ln w="57150">
            <a:solidFill>
              <a:srgbClr val="7030A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178578" y="2201743"/>
                <a:ext cx="984244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8578" y="2201743"/>
                <a:ext cx="984244" cy="78258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4971159" y="2729543"/>
            <a:ext cx="20341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Hanging weight 3 (child 2)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593894" y="2121493"/>
            <a:ext cx="1244741" cy="0"/>
          </a:xfrm>
          <a:prstGeom prst="straightConnector1">
            <a:avLst/>
          </a:prstGeom>
          <a:ln w="38100">
            <a:solidFill>
              <a:srgbClr val="7030A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885259" y="205293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L3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70145" y="6191310"/>
                <a:ext cx="663130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145" y="6191310"/>
                <a:ext cx="663130" cy="506421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1543428" y="6297621"/>
            <a:ext cx="1123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1.08N</a:t>
            </a:r>
          </a:p>
        </p:txBody>
      </p:sp>
    </p:spTree>
    <p:extLst>
      <p:ext uri="{BB962C8B-B14F-4D97-AF65-F5344CB8AC3E}">
        <p14:creationId xmlns:p14="http://schemas.microsoft.com/office/powerpoint/2010/main" val="1629069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-152400"/>
            <a:ext cx="8229600" cy="1143000"/>
          </a:xfrm>
        </p:spPr>
        <p:txBody>
          <a:bodyPr/>
          <a:lstStyle/>
          <a:p>
            <a:r>
              <a:rPr lang="en-US" dirty="0"/>
              <a:t>Activity 2 	Part D (your design)</a:t>
            </a:r>
          </a:p>
        </p:txBody>
      </p:sp>
      <p:sp>
        <p:nvSpPr>
          <p:cNvPr id="4" name="Rectangle 3"/>
          <p:cNvSpPr/>
          <p:nvPr/>
        </p:nvSpPr>
        <p:spPr>
          <a:xfrm>
            <a:off x="1676400" y="2274332"/>
            <a:ext cx="5715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533900" y="2339774"/>
            <a:ext cx="114300" cy="1143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5" idx="0"/>
          </p:cNvCxnSpPr>
          <p:nvPr/>
        </p:nvCxnSpPr>
        <p:spPr>
          <a:xfrm flipV="1">
            <a:off x="4591050" y="1359932"/>
            <a:ext cx="0" cy="979842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429000" y="2396924"/>
            <a:ext cx="0" cy="979842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822905" y="2396924"/>
            <a:ext cx="0" cy="979842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591050" y="2396924"/>
            <a:ext cx="0" cy="715608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124200" y="990600"/>
            <a:ext cx="35221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Spring scale force meter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81200" y="3314296"/>
            <a:ext cx="144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Hanging weight  1</a:t>
            </a:r>
          </a:p>
          <a:p>
            <a:r>
              <a:rPr lang="en-US" sz="2400" dirty="0">
                <a:solidFill>
                  <a:srgbClr val="0070C0"/>
                </a:solidFill>
              </a:rPr>
              <a:t>(parent)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33897" y="3314296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Hanging weight 2</a:t>
            </a:r>
          </a:p>
          <a:p>
            <a:r>
              <a:rPr lang="en-US" sz="2400" dirty="0">
                <a:solidFill>
                  <a:srgbClr val="0070C0"/>
                </a:solidFill>
              </a:rPr>
              <a:t>(child)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168" y="3207603"/>
            <a:ext cx="19820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Weight of the meter-stick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72000" y="1243166"/>
                <a:ext cx="659989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243166"/>
                <a:ext cx="659989" cy="78258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456618" y="2594179"/>
                <a:ext cx="972382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618" y="2594179"/>
                <a:ext cx="972382" cy="78258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788156" y="2604032"/>
                <a:ext cx="984244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8156" y="2604032"/>
                <a:ext cx="984244" cy="78258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572000" y="2525182"/>
                <a:ext cx="1081578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525182"/>
                <a:ext cx="1081578" cy="78258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753811" y="4714190"/>
            <a:ext cx="53503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In Equilibrium: Newton’s Second Law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359255" y="4432305"/>
                <a:ext cx="2116682" cy="7825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𝑛𝑒𝑡</m:t>
                              </m:r>
                            </m:sub>
                          </m:sSub>
                        </m:e>
                      </m:acc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9255" y="4432305"/>
                <a:ext cx="2116682" cy="78258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471440" y="5215110"/>
                <a:ext cx="1892313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4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Σ</m:t>
                      </m:r>
                      <m:acc>
                        <m:accPr>
                          <m:chr m:val="⃗"/>
                          <m:ctrlPr>
                            <a:rPr lang="el-GR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</m:acc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1440" y="5215110"/>
                <a:ext cx="1892313" cy="78258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53811" y="5195149"/>
                <a:ext cx="5501378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𝐹</m:t>
                      </m:r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811" y="5195149"/>
                <a:ext cx="5501378" cy="7078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Arrow Connector 26"/>
          <p:cNvCxnSpPr/>
          <p:nvPr/>
        </p:nvCxnSpPr>
        <p:spPr>
          <a:xfrm flipV="1">
            <a:off x="7772400" y="1243166"/>
            <a:ext cx="0" cy="1533296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72400" y="1102208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+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93806" y="6019800"/>
            <a:ext cx="2186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W1 (your own)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141448" y="6477000"/>
                <a:ext cx="33439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 </m:t>
                      </m:r>
                      <m:r>
                        <a:rPr lang="en-US" sz="2400" b="0" i="1" smtClean="0">
                          <a:latin typeface="Cambria Math"/>
                        </a:rPr>
                        <m:t>𝑤𝑖𝑙𝑙</m:t>
                      </m:r>
                      <m:r>
                        <a:rPr lang="en-US" sz="2400" b="0" i="1" smtClean="0">
                          <a:latin typeface="Cambria Math"/>
                        </a:rPr>
                        <m:t> </m:t>
                      </m:r>
                      <m:r>
                        <a:rPr lang="en-US" sz="2400" b="0" i="1" smtClean="0">
                          <a:latin typeface="Cambria Math"/>
                        </a:rPr>
                        <m:t>𝑏𝑒</m:t>
                      </m:r>
                      <m:r>
                        <a:rPr lang="en-US" sz="2400" b="0" i="1" smtClean="0">
                          <a:latin typeface="Cambria Math"/>
                        </a:rPr>
                        <m:t> </m:t>
                      </m:r>
                      <m:r>
                        <a:rPr lang="en-US" sz="2400" b="0" i="1" smtClean="0">
                          <a:latin typeface="Cambria Math"/>
                        </a:rPr>
                        <m:t>𝑑𝑒𝑡𝑒𝑟𝑚𝑖𝑛𝑒𝑑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1448" y="6477000"/>
                <a:ext cx="3343929" cy="461665"/>
              </a:xfrm>
              <a:prstGeom prst="rect">
                <a:avLst/>
              </a:prstGeom>
              <a:blipFill rotWithShape="1">
                <a:blip r:embed="rId9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9100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-263899"/>
            <a:ext cx="8229600" cy="1143000"/>
          </a:xfrm>
        </p:spPr>
        <p:txBody>
          <a:bodyPr/>
          <a:lstStyle/>
          <a:p>
            <a:r>
              <a:rPr lang="en-US" sz="3200" dirty="0"/>
              <a:t>Activity 2 	Part D  (continued) your design</a:t>
            </a:r>
          </a:p>
        </p:txBody>
      </p:sp>
      <p:sp>
        <p:nvSpPr>
          <p:cNvPr id="4" name="Rectangle 3"/>
          <p:cNvSpPr/>
          <p:nvPr/>
        </p:nvSpPr>
        <p:spPr>
          <a:xfrm>
            <a:off x="1676400" y="1740932"/>
            <a:ext cx="5715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533900" y="1806374"/>
            <a:ext cx="114300" cy="1143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5" idx="0"/>
          </p:cNvCxnSpPr>
          <p:nvPr/>
        </p:nvCxnSpPr>
        <p:spPr>
          <a:xfrm flipV="1">
            <a:off x="4591050" y="826532"/>
            <a:ext cx="0" cy="979842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429000" y="1863524"/>
            <a:ext cx="0" cy="979842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041508" y="1815377"/>
            <a:ext cx="0" cy="979842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591050" y="1863524"/>
            <a:ext cx="0" cy="715608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124200" y="457200"/>
            <a:ext cx="35221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Spring scale force meter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2720" y="1923871"/>
            <a:ext cx="144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Hanging weight 1 (parent)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05336" y="2121493"/>
            <a:ext cx="22695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Hanging weight 2 (child)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48444" y="2489423"/>
            <a:ext cx="19820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Weight of the meter-stick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72000" y="709766"/>
                <a:ext cx="659989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709766"/>
                <a:ext cx="659989" cy="78258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456618" y="2060779"/>
                <a:ext cx="972382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618" y="2060779"/>
                <a:ext cx="972382" cy="78258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137278" y="1914004"/>
                <a:ext cx="984244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7278" y="1914004"/>
                <a:ext cx="984244" cy="78258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572000" y="1991782"/>
                <a:ext cx="1081578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991782"/>
                <a:ext cx="1081578" cy="78258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790014" y="3040489"/>
            <a:ext cx="6534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Choose the center hole as the rotational axis:  </a:t>
            </a:r>
          </a:p>
        </p:txBody>
      </p:sp>
      <p:sp>
        <p:nvSpPr>
          <p:cNvPr id="3" name="Oval 2"/>
          <p:cNvSpPr/>
          <p:nvPr/>
        </p:nvSpPr>
        <p:spPr>
          <a:xfrm>
            <a:off x="4460544" y="1740932"/>
            <a:ext cx="2667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733800" y="1219200"/>
            <a:ext cx="4078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rotational axis (pivot point)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0014" y="3471125"/>
                <a:ext cx="67601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Lever arm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ℓ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 dirty="0"/>
                  <a:t>is measured from the rotational axis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014" y="3471125"/>
                <a:ext cx="6760184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1443" t="-9211" r="-36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819400" y="3856521"/>
                <a:ext cx="9558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Lever arm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ℓ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856521"/>
                <a:ext cx="955809" cy="830997"/>
              </a:xfrm>
              <a:prstGeom prst="rect">
                <a:avLst/>
              </a:prstGeom>
              <a:blipFill rotWithShape="1">
                <a:blip r:embed="rId7"/>
                <a:stretch>
                  <a:fillRect l="-10256" t="-5147" r="-17949" b="-16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462960" y="4128434"/>
            <a:ext cx="971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Force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70106" y="3920312"/>
            <a:ext cx="167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Torque magnitude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14214" y="4601098"/>
                <a:ext cx="469231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214" y="4601098"/>
                <a:ext cx="469231" cy="50642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36990" y="5618434"/>
                <a:ext cx="656012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990" y="5618434"/>
                <a:ext cx="656012" cy="50642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62665" y="6070013"/>
                <a:ext cx="663130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665" y="6070013"/>
                <a:ext cx="663130" cy="50642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15360" y="5116618"/>
                <a:ext cx="721864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360" y="5116618"/>
                <a:ext cx="721864" cy="50642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5919906" y="3927144"/>
            <a:ext cx="167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Torque orientation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315200" y="3927144"/>
            <a:ext cx="10832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Sign of Torque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447800" y="3962400"/>
            <a:ext cx="167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Force magnitude</a:t>
            </a:r>
          </a:p>
        </p:txBody>
      </p:sp>
      <p:cxnSp>
        <p:nvCxnSpPr>
          <p:cNvPr id="8" name="Straight Arrow Connector 7"/>
          <p:cNvCxnSpPr>
            <a:endCxn id="3" idx="2"/>
          </p:cNvCxnSpPr>
          <p:nvPr/>
        </p:nvCxnSpPr>
        <p:spPr>
          <a:xfrm>
            <a:off x="3429000" y="1855232"/>
            <a:ext cx="1031544" cy="0"/>
          </a:xfrm>
          <a:prstGeom prst="straightConnector1">
            <a:avLst/>
          </a:prstGeom>
          <a:ln w="571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524149" y="5678411"/>
            <a:ext cx="1399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Your own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502020" y="6111048"/>
            <a:ext cx="22317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Will be determined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4727244" y="1882528"/>
            <a:ext cx="2314264" cy="0"/>
          </a:xfrm>
          <a:prstGeom prst="straightConnector1">
            <a:avLst/>
          </a:prstGeom>
          <a:ln w="571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8229600" y="4012310"/>
            <a:ext cx="167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Torque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3152723" y="6460876"/>
                <a:ext cx="515307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Set Net torque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smtClean="0">
                        <a:latin typeface="Cambria Math"/>
                        <a:ea typeface="Cambria Math"/>
                      </a:rPr>
                      <m:t>Σ</m:t>
                    </m:r>
                    <m:r>
                      <a:rPr lang="el-GR" sz="2400" i="1" smtClean="0">
                        <a:latin typeface="Cambria Math"/>
                        <a:ea typeface="Cambria Math"/>
                      </a:rPr>
                      <m:t>𝜏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=0,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𝑠𝑜𝑙𝑣𝑒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𝑓𝑜𝑟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𝑚</m:t>
                    </m:r>
                  </m:oMath>
                </a14:m>
                <a:r>
                  <a:rPr lang="en-US" sz="2800" dirty="0"/>
                  <a:t>2</a:t>
                </a:r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2723" y="6460876"/>
                <a:ext cx="5153077" cy="523220"/>
              </a:xfrm>
              <a:prstGeom prst="rect">
                <a:avLst/>
              </a:prstGeom>
              <a:blipFill rotWithShape="1">
                <a:blip r:embed="rId12"/>
                <a:stretch>
                  <a:fillRect l="-1773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Box 61"/>
          <p:cNvSpPr txBox="1"/>
          <p:nvPr/>
        </p:nvSpPr>
        <p:spPr>
          <a:xfrm>
            <a:off x="5278540" y="1498550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L2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793239" y="149855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118440" y="6056206"/>
            <a:ext cx="2068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L2 (your own)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102115" y="5616856"/>
            <a:ext cx="2068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L1 (your own)</a:t>
            </a:r>
          </a:p>
        </p:txBody>
      </p:sp>
    </p:spTree>
    <p:extLst>
      <p:ext uri="{BB962C8B-B14F-4D97-AF65-F5344CB8AC3E}">
        <p14:creationId xmlns:p14="http://schemas.microsoft.com/office/powerpoint/2010/main" val="2914656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-190500"/>
            <a:ext cx="8229600" cy="1143000"/>
          </a:xfrm>
        </p:spPr>
        <p:txBody>
          <a:bodyPr/>
          <a:lstStyle/>
          <a:p>
            <a:r>
              <a:rPr lang="en-US" sz="5400" dirty="0">
                <a:solidFill>
                  <a:srgbClr val="FF0000"/>
                </a:solidFill>
              </a:rPr>
              <a:t>Questions</a:t>
            </a:r>
            <a:r>
              <a:rPr lang="en-US" sz="5400" dirty="0"/>
              <a:t>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61511" y="1007503"/>
            <a:ext cx="916915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itchFamily="34" charset="0"/>
              <a:buChar char="•"/>
            </a:pPr>
            <a:r>
              <a:rPr lang="en-US" sz="3600" dirty="0"/>
              <a:t>What is torque? </a:t>
            </a:r>
            <a:endParaRPr lang="en-US" sz="4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40938" y="2201348"/>
            <a:ext cx="916915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3600" dirty="0"/>
              <a:t>What factors does torque depend on and how?  </a:t>
            </a:r>
          </a:p>
          <a:p>
            <a:pPr marL="0" indent="0" eaLnBrk="1" hangingPunct="1">
              <a:spcBef>
                <a:spcPts val="600"/>
              </a:spcBef>
              <a:buNone/>
            </a:pPr>
            <a:endParaRPr lang="en-US" sz="3600" dirty="0"/>
          </a:p>
          <a:p>
            <a:endParaRPr lang="en-US" sz="4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240937" y="3805774"/>
            <a:ext cx="916915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3600" dirty="0"/>
              <a:t>What does it mean for an extended object to be in equilibrium?  </a:t>
            </a:r>
          </a:p>
          <a:p>
            <a:endParaRPr lang="en-US" sz="4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40936" y="5257800"/>
            <a:ext cx="916915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3600" dirty="0"/>
              <a:t>How to analyze an extended object in equilibrium?  </a:t>
            </a:r>
          </a:p>
          <a:p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90379" y="-126714"/>
            <a:ext cx="8229600" cy="1143000"/>
          </a:xfrm>
        </p:spPr>
        <p:txBody>
          <a:bodyPr/>
          <a:lstStyle/>
          <a:p>
            <a:r>
              <a:rPr lang="en-US" sz="3600" dirty="0">
                <a:solidFill>
                  <a:srgbClr val="FF0000"/>
                </a:solidFill>
              </a:rPr>
              <a:t>Activities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79647" y="1155843"/>
            <a:ext cx="901675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US" sz="3600" dirty="0"/>
              <a:t>Activity 1: getting a feel for torque </a:t>
            </a: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599" y="2590800"/>
            <a:ext cx="886435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US" sz="3600" dirty="0"/>
              <a:t>Activity 2: The Seesaw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72664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76250" y="152400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/>
              <a:t>Activity 1 	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90600"/>
            <a:ext cx="11974286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Connector 3"/>
          <p:cNvCxnSpPr/>
          <p:nvPr/>
        </p:nvCxnSpPr>
        <p:spPr>
          <a:xfrm flipV="1">
            <a:off x="1828800" y="1753737"/>
            <a:ext cx="5791200" cy="198120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828800" y="3761096"/>
            <a:ext cx="5791200" cy="0"/>
          </a:xfrm>
          <a:prstGeom prst="line">
            <a:avLst/>
          </a:prstGeom>
          <a:ln w="228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1219200" y="4038600"/>
            <a:ext cx="1524000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858000" y="4178490"/>
            <a:ext cx="2133600" cy="685800"/>
          </a:xfrm>
          <a:prstGeom prst="ellipse">
            <a:avLst/>
          </a:prstGeom>
          <a:noFill/>
          <a:ln w="57150">
            <a:solidFill>
              <a:srgbClr val="3158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85800" y="4894878"/>
                <a:ext cx="765363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Lever arm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ℓ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: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from</m:t>
                    </m:r>
                    <m:r>
                      <a:rPr lang="en-US" sz="2400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pivot</m:t>
                    </m:r>
                    <m:r>
                      <a:rPr lang="en-US" sz="2400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rotational</m:t>
                        </m:r>
                        <m:r>
                          <a:rPr lang="en-US" sz="2400" b="0" i="0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axis</m:t>
                        </m:r>
                      </m:e>
                    </m:d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to</m:t>
                    </m:r>
                    <m:r>
                      <a:rPr lang="en-US" sz="2400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Line</m:t>
                    </m:r>
                    <m:r>
                      <a:rPr lang="en-US" sz="2400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of</m:t>
                    </m:r>
                    <m:r>
                      <a:rPr lang="en-US" sz="2400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Force</m:t>
                    </m:r>
                  </m:oMath>
                </a14:m>
                <a:endParaRPr lang="en-US" sz="2400" b="0" dirty="0">
                  <a:solidFill>
                    <a:srgbClr val="FF0000"/>
                  </a:solidFill>
                  <a:latin typeface="Arial Narrow" panose="020B0606020202030204" pitchFamily="34" charset="0"/>
                  <a:ea typeface="Cambria Math"/>
                  <a:cs typeface="Arial" panose="020B0604020202020204" pitchFamily="34" charset="0"/>
                </a:endParaRPr>
              </a:p>
              <a:p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4894878"/>
                <a:ext cx="7653634" cy="830997"/>
              </a:xfrm>
              <a:prstGeom prst="rect">
                <a:avLst/>
              </a:prstGeom>
              <a:blipFill rotWithShape="1">
                <a:blip r:embed="rId3"/>
                <a:stretch>
                  <a:fillRect l="-1275" t="-51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23560" y="5410200"/>
                <a:ext cx="6896440" cy="892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Lever arm </a:t>
                </a:r>
                <a14:m>
                  <m:oMath xmlns:m="http://schemas.openxmlformats.org/officeDocument/2006/math">
                    <m:r>
                      <a:rPr lang="en-US" sz="2800" i="1" u="sng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ℓ</m:t>
                    </m:r>
                    <m:r>
                      <a:rPr lang="en-US" sz="2800" b="0" i="1" u="sng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sz="2800" b="1" i="0" u="sng" smtClean="0">
                        <a:solidFill>
                          <a:srgbClr val="008000"/>
                        </a:solidFill>
                        <a:latin typeface="Cambria Math"/>
                        <a:ea typeface="Cambria Math"/>
                      </a:rPr>
                      <m:t>𝐩𝐞𝐫𝐩𝐞𝐧𝐝𝐢𝐜𝐮𝐥𝐚𝐫</m:t>
                    </m:r>
                    <m:r>
                      <a:rPr lang="en-US" sz="2800" b="0" i="0" u="sng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u="sng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to</m:t>
                    </m:r>
                    <m:r>
                      <a:rPr lang="en-US" sz="2800" b="0" i="0" u="sng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u="sng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Line</m:t>
                    </m:r>
                    <m:r>
                      <a:rPr lang="en-US" sz="2800" b="0" i="0" u="sng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u="sng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of</m:t>
                    </m:r>
                    <m:r>
                      <a:rPr lang="en-US" sz="2800" b="0" i="0" u="sng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u="sng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Force</m:t>
                    </m:r>
                  </m:oMath>
                </a14:m>
                <a:endParaRPr lang="en-US" sz="2800" b="0" u="sng" dirty="0">
                  <a:solidFill>
                    <a:srgbClr val="FF0000"/>
                  </a:solidFill>
                  <a:latin typeface="Arial Narrow" panose="020B0606020202030204" pitchFamily="34" charset="0"/>
                  <a:ea typeface="Cambria Math"/>
                </a:endParaRPr>
              </a:p>
              <a:p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560" y="5410200"/>
                <a:ext cx="6896440" cy="892552"/>
              </a:xfrm>
              <a:prstGeom prst="rect">
                <a:avLst/>
              </a:prstGeom>
              <a:blipFill rotWithShape="1">
                <a:blip r:embed="rId4"/>
                <a:stretch>
                  <a:fillRect l="-14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/>
          <p:nvPr/>
        </p:nvCxnSpPr>
        <p:spPr>
          <a:xfrm>
            <a:off x="7592704" y="1794681"/>
            <a:ext cx="0" cy="1751463"/>
          </a:xfrm>
          <a:prstGeom prst="straightConnector1">
            <a:avLst/>
          </a:prstGeom>
          <a:ln w="107950">
            <a:solidFill>
              <a:srgbClr val="3158D5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592704" y="3546144"/>
            <a:ext cx="13648" cy="1642659"/>
          </a:xfrm>
          <a:prstGeom prst="line">
            <a:avLst/>
          </a:prstGeom>
          <a:ln w="76200">
            <a:solidFill>
              <a:srgbClr val="3158D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048000" y="3921197"/>
            <a:ext cx="1903085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Lever arm</a:t>
            </a:r>
            <a:endParaRPr lang="en-US" sz="2800" b="1" dirty="0">
              <a:solidFill>
                <a:srgbClr val="FF0000"/>
              </a:solidFill>
              <a:latin typeface="Arial Narrow" panose="020B0606020202030204" pitchFamily="34" charset="0"/>
              <a:ea typeface="Cambria Math"/>
              <a:cs typeface="Arial" panose="020B0604020202020204" pitchFamily="34" charset="0"/>
            </a:endParaRPr>
          </a:p>
          <a:p>
            <a:endParaRPr lang="en-US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40885" y="6172200"/>
                <a:ext cx="7913192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Magnitude of Torque = magnitude of Force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×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𝑙𝑒𝑣𝑒𝑙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𝑎𝑟𝑚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ℓ</m:t>
                    </m:r>
                  </m:oMath>
                </a14:m>
                <a:endParaRPr lang="en-US" sz="2800" b="0" u="sng" dirty="0">
                  <a:solidFill>
                    <a:srgbClr val="FF0000"/>
                  </a:solidFill>
                  <a:latin typeface="Arial Narrow" panose="020B0606020202030204" pitchFamily="34" charset="0"/>
                  <a:ea typeface="Cambria Math"/>
                </a:endParaRPr>
              </a:p>
              <a:p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885" y="6172200"/>
                <a:ext cx="7913192" cy="830997"/>
              </a:xfrm>
              <a:prstGeom prst="rect">
                <a:avLst/>
              </a:prstGeom>
              <a:blipFill rotWithShape="1">
                <a:blip r:embed="rId5"/>
                <a:stretch>
                  <a:fillRect l="-1233" t="-51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733255" y="6096000"/>
            <a:ext cx="798229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7239000" y="3238959"/>
            <a:ext cx="0" cy="457200"/>
          </a:xfrm>
          <a:prstGeom prst="line">
            <a:avLst/>
          </a:prstGeom>
          <a:ln w="762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211704" y="3238959"/>
            <a:ext cx="381000" cy="0"/>
          </a:xfrm>
          <a:prstGeom prst="line">
            <a:avLst/>
          </a:prstGeom>
          <a:ln w="762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77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/>
      <p:bldP spid="11" grpId="0"/>
      <p:bldP spid="14" grpId="0"/>
      <p:bldP spid="18" grpId="0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76250" y="152400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/>
              <a:t>Activity 1 	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288" y="947861"/>
            <a:ext cx="6610350" cy="57121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81200" y="609600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10cm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81199" y="3124200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10cm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45257" y="4566868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10cm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11556" y="1537209"/>
            <a:ext cx="10038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0.1kg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79536" y="2438400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90cm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11704" y="5481935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90cm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67600" y="770744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90cm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35356" y="3131479"/>
            <a:ext cx="10038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0.1kg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59156" y="6141916"/>
            <a:ext cx="10038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0.1kg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7696200" y="1143000"/>
            <a:ext cx="0" cy="1211836"/>
          </a:xfrm>
          <a:prstGeom prst="straightConnector1">
            <a:avLst/>
          </a:prstGeom>
          <a:ln w="57150">
            <a:solidFill>
              <a:srgbClr val="3158D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623868" y="2895600"/>
            <a:ext cx="0" cy="1211836"/>
          </a:xfrm>
          <a:prstGeom prst="straightConnector1">
            <a:avLst/>
          </a:prstGeom>
          <a:ln w="57150">
            <a:solidFill>
              <a:srgbClr val="3158D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548917" y="5793432"/>
            <a:ext cx="0" cy="1211836"/>
          </a:xfrm>
          <a:prstGeom prst="straightConnector1">
            <a:avLst/>
          </a:prstGeom>
          <a:ln w="57150">
            <a:solidFill>
              <a:srgbClr val="3158D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513046" y="1167671"/>
            <a:ext cx="5244612" cy="0"/>
          </a:xfrm>
          <a:prstGeom prst="straightConnector1">
            <a:avLst/>
          </a:prstGeom>
          <a:ln w="571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513046" y="3653104"/>
            <a:ext cx="5135528" cy="15967"/>
          </a:xfrm>
          <a:prstGeom prst="straightConnector1">
            <a:avLst/>
          </a:prstGeom>
          <a:ln w="571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388592" y="4807472"/>
            <a:ext cx="5135528" cy="15967"/>
          </a:xfrm>
          <a:prstGeom prst="straightConnector1">
            <a:avLst/>
          </a:prstGeom>
          <a:ln w="571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7548917" y="4724402"/>
            <a:ext cx="0" cy="990598"/>
          </a:xfrm>
          <a:prstGeom prst="line">
            <a:avLst/>
          </a:prstGeom>
          <a:ln w="38100">
            <a:solidFill>
              <a:srgbClr val="3158D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239000" y="3200400"/>
            <a:ext cx="0" cy="457200"/>
          </a:xfrm>
          <a:prstGeom prst="line">
            <a:avLst/>
          </a:prstGeom>
          <a:ln w="762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211704" y="3200400"/>
            <a:ext cx="381000" cy="0"/>
          </a:xfrm>
          <a:prstGeom prst="line">
            <a:avLst/>
          </a:prstGeom>
          <a:ln w="762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7239000" y="1143000"/>
            <a:ext cx="0" cy="457200"/>
          </a:xfrm>
          <a:prstGeom prst="line">
            <a:avLst/>
          </a:prstGeom>
          <a:ln w="762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265540" y="1543987"/>
            <a:ext cx="381000" cy="0"/>
          </a:xfrm>
          <a:prstGeom prst="line">
            <a:avLst/>
          </a:prstGeom>
          <a:ln w="762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7086600" y="4953000"/>
            <a:ext cx="0" cy="457200"/>
          </a:xfrm>
          <a:prstGeom prst="line">
            <a:avLst/>
          </a:prstGeom>
          <a:ln w="762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7113140" y="5353987"/>
            <a:ext cx="381000" cy="0"/>
          </a:xfrm>
          <a:prstGeom prst="line">
            <a:avLst/>
          </a:prstGeom>
          <a:ln w="762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091226" y="1154695"/>
            <a:ext cx="18053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Lever arm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454936" y="3585865"/>
            <a:ext cx="18053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Lever arm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917253" y="4338904"/>
            <a:ext cx="18053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Lever arm</a:t>
            </a:r>
          </a:p>
        </p:txBody>
      </p:sp>
    </p:spTree>
    <p:extLst>
      <p:ext uri="{BB962C8B-B14F-4D97-AF65-F5344CB8AC3E}">
        <p14:creationId xmlns:p14="http://schemas.microsoft.com/office/powerpoint/2010/main" val="311289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2" grpId="0"/>
      <p:bldP spid="13" grpId="0"/>
      <p:bldP spid="14" grpId="0"/>
      <p:bldP spid="15" grpId="0"/>
      <p:bldP spid="16" grpId="0"/>
      <p:bldP spid="17" grpId="0"/>
      <p:bldP spid="42" grpId="0"/>
      <p:bldP spid="43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7C76252-2177-4BC0-9410-EBB2F37B5CC6}"/>
              </a:ext>
            </a:extLst>
          </p:cNvPr>
          <p:cNvSpPr txBox="1">
            <a:spLocks/>
          </p:cNvSpPr>
          <p:nvPr/>
        </p:nvSpPr>
        <p:spPr bwMode="auto">
          <a:xfrm>
            <a:off x="556847" y="-140102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/>
              <a:t>Activity 2 prep 	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9AE302-0230-4A8F-8EEA-672353A447C3}"/>
              </a:ext>
            </a:extLst>
          </p:cNvPr>
          <p:cNvSpPr/>
          <p:nvPr/>
        </p:nvSpPr>
        <p:spPr>
          <a:xfrm>
            <a:off x="1676400" y="2274332"/>
            <a:ext cx="5715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575B01-849C-4724-AE35-7A32AAF6067E}"/>
              </a:ext>
            </a:extLst>
          </p:cNvPr>
          <p:cNvSpPr txBox="1"/>
          <p:nvPr/>
        </p:nvSpPr>
        <p:spPr>
          <a:xfrm>
            <a:off x="3124200" y="990600"/>
            <a:ext cx="35221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Spring scale force meter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407885-4ECC-49EB-8D8A-30D657180DF4}"/>
              </a:ext>
            </a:extLst>
          </p:cNvPr>
          <p:cNvSpPr txBox="1"/>
          <p:nvPr/>
        </p:nvSpPr>
        <p:spPr>
          <a:xfrm>
            <a:off x="3657168" y="3207603"/>
            <a:ext cx="19820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Weight of the meter-stick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439B46E-FAC5-4181-AA9F-63F0568B97BD}"/>
                  </a:ext>
                </a:extLst>
              </p:cNvPr>
              <p:cNvSpPr txBox="1"/>
              <p:nvPr/>
            </p:nvSpPr>
            <p:spPr>
              <a:xfrm>
                <a:off x="4572000" y="1243166"/>
                <a:ext cx="659989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439B46E-FAC5-4181-AA9F-63F0568B97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243166"/>
                <a:ext cx="659989" cy="7825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4A15511-FE28-4766-AF22-02456145B7E3}"/>
                  </a:ext>
                </a:extLst>
              </p:cNvPr>
              <p:cNvSpPr txBox="1"/>
              <p:nvPr/>
            </p:nvSpPr>
            <p:spPr>
              <a:xfrm>
                <a:off x="4572000" y="2525182"/>
                <a:ext cx="1081578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4A15511-FE28-4766-AF22-02456145B7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525182"/>
                <a:ext cx="1081578" cy="7825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04CF296-7854-414C-8433-07997A6E2D90}"/>
              </a:ext>
            </a:extLst>
          </p:cNvPr>
          <p:cNvCxnSpPr/>
          <p:nvPr/>
        </p:nvCxnSpPr>
        <p:spPr>
          <a:xfrm flipV="1">
            <a:off x="4591050" y="1359932"/>
            <a:ext cx="0" cy="979842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C6FE3CC-B6D6-46F9-83C6-61A3DACB6001}"/>
              </a:ext>
            </a:extLst>
          </p:cNvPr>
          <p:cNvCxnSpPr/>
          <p:nvPr/>
        </p:nvCxnSpPr>
        <p:spPr>
          <a:xfrm>
            <a:off x="4591050" y="2396924"/>
            <a:ext cx="0" cy="715608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8A07695-AEC2-4E07-A76A-894C22C3BA33}"/>
              </a:ext>
            </a:extLst>
          </p:cNvPr>
          <p:cNvSpPr txBox="1"/>
          <p:nvPr/>
        </p:nvSpPr>
        <p:spPr>
          <a:xfrm>
            <a:off x="556847" y="3886200"/>
            <a:ext cx="85794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Hang the meter stick through the hole at the center (without any additional item). Check the balance of the meterstick.</a:t>
            </a:r>
          </a:p>
          <a:p>
            <a:endParaRPr lang="en-US" sz="2400" dirty="0"/>
          </a:p>
          <a:p>
            <a:r>
              <a:rPr lang="en-US" sz="2400" dirty="0"/>
              <a:t>If the balance is off, put a metal clamp on the meter stick to achieve the balance. This metal clamp becomes an </a:t>
            </a:r>
            <a:r>
              <a:rPr lang="en-US" sz="2400" dirty="0">
                <a:solidFill>
                  <a:srgbClr val="FF0000"/>
                </a:solidFill>
              </a:rPr>
              <a:t>intrinsic</a:t>
            </a:r>
            <a:r>
              <a:rPr lang="en-US" sz="2400" dirty="0"/>
              <a:t> part of the meter stick. (The "</a:t>
            </a:r>
            <a:r>
              <a:rPr lang="en-US" sz="2400" dirty="0">
                <a:solidFill>
                  <a:srgbClr val="008000"/>
                </a:solidFill>
              </a:rPr>
              <a:t>weight of the meter stick</a:t>
            </a:r>
            <a:r>
              <a:rPr lang="en-US" sz="2400" dirty="0"/>
              <a:t>" should be = weight of meter stick itself + weight of clamp)</a:t>
            </a:r>
          </a:p>
        </p:txBody>
      </p:sp>
    </p:spTree>
    <p:extLst>
      <p:ext uri="{BB962C8B-B14F-4D97-AF65-F5344CB8AC3E}">
        <p14:creationId xmlns:p14="http://schemas.microsoft.com/office/powerpoint/2010/main" val="4031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-152400"/>
            <a:ext cx="8229600" cy="1143000"/>
          </a:xfrm>
        </p:spPr>
        <p:txBody>
          <a:bodyPr/>
          <a:lstStyle/>
          <a:p>
            <a:r>
              <a:rPr lang="en-US" dirty="0"/>
              <a:t>Activity 2 	Part A</a:t>
            </a:r>
          </a:p>
        </p:txBody>
      </p:sp>
      <p:sp>
        <p:nvSpPr>
          <p:cNvPr id="4" name="Rectangle 3"/>
          <p:cNvSpPr/>
          <p:nvPr/>
        </p:nvSpPr>
        <p:spPr>
          <a:xfrm>
            <a:off x="1676400" y="2274332"/>
            <a:ext cx="5715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533900" y="2339774"/>
            <a:ext cx="114300" cy="1143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5" idx="0"/>
          </p:cNvCxnSpPr>
          <p:nvPr/>
        </p:nvCxnSpPr>
        <p:spPr>
          <a:xfrm flipV="1">
            <a:off x="4591050" y="1359932"/>
            <a:ext cx="0" cy="979842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429000" y="2396924"/>
            <a:ext cx="0" cy="979842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791200" y="2396924"/>
            <a:ext cx="0" cy="979842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591050" y="2396924"/>
            <a:ext cx="0" cy="715608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124200" y="990600"/>
            <a:ext cx="35221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Spring scale force meter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81200" y="3314296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Hanging weight  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31049" y="3307769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Hanging weight 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168" y="3207603"/>
            <a:ext cx="19820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Weight of the meter-stick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72000" y="1243166"/>
                <a:ext cx="659989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243166"/>
                <a:ext cx="659989" cy="78258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456618" y="2594179"/>
                <a:ext cx="972382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618" y="2594179"/>
                <a:ext cx="972382" cy="78258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797556" y="2594178"/>
                <a:ext cx="984244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7556" y="2594178"/>
                <a:ext cx="984244" cy="78258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4637524" y="2493849"/>
                <a:ext cx="1081578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7524" y="2493849"/>
                <a:ext cx="1081578" cy="7825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753811" y="4714190"/>
            <a:ext cx="53503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In Equilibrium: Newton’s Second Law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471440" y="4322896"/>
                <a:ext cx="2116682" cy="7825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𝑛𝑒𝑡</m:t>
                              </m:r>
                            </m:sub>
                          </m:sSub>
                        </m:e>
                      </m:acc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1440" y="4322896"/>
                <a:ext cx="2116682" cy="78258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471440" y="4945022"/>
                <a:ext cx="1892313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4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Σ</m:t>
                      </m:r>
                      <m:acc>
                        <m:accPr>
                          <m:chr m:val="⃗"/>
                          <m:ctrlPr>
                            <a:rPr lang="el-GR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</m:acc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1440" y="4945022"/>
                <a:ext cx="1892313" cy="78258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53811" y="5195149"/>
                <a:ext cx="5501378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𝐹</m:t>
                      </m:r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811" y="5195149"/>
                <a:ext cx="5501378" cy="7078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Arrow Connector 26"/>
          <p:cNvCxnSpPr/>
          <p:nvPr/>
        </p:nvCxnSpPr>
        <p:spPr>
          <a:xfrm flipV="1">
            <a:off x="7772400" y="1243166"/>
            <a:ext cx="0" cy="1533296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72400" y="1102208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+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093806" y="6019800"/>
                <a:ext cx="467038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0.05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𝑘𝑔</m:t>
                        </m:r>
                      </m:e>
                    </m:d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9.8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  <m:r>
                          <a:rPr lang="en-US" sz="2400" b="0" i="1" smtClean="0">
                            <a:latin typeface="Cambria Math"/>
                          </a:rPr>
                          <m:t>/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400" dirty="0"/>
                  <a:t>0.49N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3806" y="6019800"/>
                <a:ext cx="4670381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261" t="-9333" r="-1043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141448" y="6477000"/>
                <a:ext cx="479528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0.05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𝑘𝑔</m:t>
                        </m:r>
                      </m:e>
                    </m:d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9.8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  <m:r>
                          <a:rPr lang="en-US" sz="2400" b="0" i="1" smtClean="0">
                            <a:latin typeface="Cambria Math"/>
                          </a:rPr>
                          <m:t>/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400" dirty="0"/>
                  <a:t>0.49N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1448" y="6477000"/>
                <a:ext cx="4795287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254" t="-9333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330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18" grpId="0"/>
      <p:bldP spid="15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9" grpId="1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-263899"/>
            <a:ext cx="8229600" cy="1143000"/>
          </a:xfrm>
        </p:spPr>
        <p:txBody>
          <a:bodyPr/>
          <a:lstStyle/>
          <a:p>
            <a:r>
              <a:rPr lang="en-US" sz="3200" dirty="0"/>
              <a:t>Activity 2 	Part A  (continued)</a:t>
            </a:r>
          </a:p>
        </p:txBody>
      </p:sp>
      <p:sp>
        <p:nvSpPr>
          <p:cNvPr id="4" name="Rectangle 3"/>
          <p:cNvSpPr/>
          <p:nvPr/>
        </p:nvSpPr>
        <p:spPr>
          <a:xfrm>
            <a:off x="1676400" y="1740932"/>
            <a:ext cx="5715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533900" y="1806374"/>
            <a:ext cx="114300" cy="1143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5" idx="0"/>
          </p:cNvCxnSpPr>
          <p:nvPr/>
        </p:nvCxnSpPr>
        <p:spPr>
          <a:xfrm flipV="1">
            <a:off x="4591050" y="826532"/>
            <a:ext cx="0" cy="979842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429000" y="1863524"/>
            <a:ext cx="0" cy="979842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791200" y="1863524"/>
            <a:ext cx="0" cy="979842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591050" y="1863524"/>
            <a:ext cx="0" cy="715608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124200" y="457200"/>
            <a:ext cx="35221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Spring scale force meter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57300" y="2064009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Hanging weight  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22084" y="2012368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Hanging weight 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48444" y="2489423"/>
            <a:ext cx="19820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Weight of the meter-stick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72000" y="709766"/>
                <a:ext cx="659989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709766"/>
                <a:ext cx="659989" cy="78258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456618" y="2060779"/>
                <a:ext cx="972382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618" y="2060779"/>
                <a:ext cx="972382" cy="78258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797556" y="2060778"/>
                <a:ext cx="984244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7556" y="2060778"/>
                <a:ext cx="984244" cy="78258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572000" y="1991782"/>
                <a:ext cx="1081578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991782"/>
                <a:ext cx="1081578" cy="78258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790014" y="3040489"/>
            <a:ext cx="6534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Choose the center hole as the rotational axis:  </a:t>
            </a:r>
          </a:p>
        </p:txBody>
      </p:sp>
      <p:sp>
        <p:nvSpPr>
          <p:cNvPr id="3" name="Oval 2"/>
          <p:cNvSpPr/>
          <p:nvPr/>
        </p:nvSpPr>
        <p:spPr>
          <a:xfrm>
            <a:off x="4460544" y="1740932"/>
            <a:ext cx="2667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4544704" y="1325433"/>
            <a:ext cx="4078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rotational axis (pivot point)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0014" y="3471125"/>
                <a:ext cx="67601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Lever arm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ℓ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 dirty="0"/>
                  <a:t>is measured from the rotational axis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014" y="3471125"/>
                <a:ext cx="6760184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1443" t="-9211" r="-36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819400" y="3856521"/>
                <a:ext cx="9558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Lever arm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ℓ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856521"/>
                <a:ext cx="955809" cy="830997"/>
              </a:xfrm>
              <a:prstGeom prst="rect">
                <a:avLst/>
              </a:prstGeom>
              <a:blipFill rotWithShape="1">
                <a:blip r:embed="rId7"/>
                <a:stretch>
                  <a:fillRect l="-10256" t="-5147" r="-17949" b="-16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462960" y="4128434"/>
            <a:ext cx="971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Force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70106" y="3920312"/>
            <a:ext cx="167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Torque magnitude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14214" y="4601098"/>
                <a:ext cx="469231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214" y="4601098"/>
                <a:ext cx="469231" cy="50642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36990" y="5618434"/>
                <a:ext cx="656012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990" y="5618434"/>
                <a:ext cx="656012" cy="50642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62665" y="6070013"/>
                <a:ext cx="663130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665" y="6070013"/>
                <a:ext cx="663130" cy="50642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15360" y="5116618"/>
                <a:ext cx="721864" cy="5064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360" y="5116618"/>
                <a:ext cx="721864" cy="50642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5919906" y="3927144"/>
            <a:ext cx="167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Torque orientation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315200" y="3927144"/>
            <a:ext cx="10832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Sign of Torque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447800" y="3962400"/>
            <a:ext cx="167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Force magnitude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031817" y="4587864"/>
            <a:ext cx="592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520567" y="4572000"/>
            <a:ext cx="592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046036" y="5130850"/>
            <a:ext cx="592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534786" y="5114986"/>
            <a:ext cx="592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0</a:t>
            </a:r>
          </a:p>
        </p:txBody>
      </p:sp>
      <p:cxnSp>
        <p:nvCxnSpPr>
          <p:cNvPr id="8" name="Straight Arrow Connector 7"/>
          <p:cNvCxnSpPr>
            <a:endCxn id="3" idx="2"/>
          </p:cNvCxnSpPr>
          <p:nvPr/>
        </p:nvCxnSpPr>
        <p:spPr>
          <a:xfrm>
            <a:off x="3429000" y="1855232"/>
            <a:ext cx="1031544" cy="0"/>
          </a:xfrm>
          <a:prstGeom prst="straightConnector1">
            <a:avLst/>
          </a:prstGeom>
          <a:ln w="571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543429" y="5719124"/>
            <a:ext cx="1123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0.49N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743200" y="5719124"/>
            <a:ext cx="1123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0.2m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648264" y="5719124"/>
            <a:ext cx="2981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(0.49)(0.2) = 0.098 Nm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74062" y="5740732"/>
            <a:ext cx="1076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CCW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25530" y="57150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+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543429" y="6176324"/>
            <a:ext cx="1123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0.49N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4727244" y="1882528"/>
            <a:ext cx="1031544" cy="0"/>
          </a:xfrm>
          <a:prstGeom prst="straightConnector1">
            <a:avLst/>
          </a:prstGeom>
          <a:ln w="571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743200" y="6176324"/>
            <a:ext cx="1123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0.2m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648264" y="6176324"/>
            <a:ext cx="2981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(0.49)(0.2) = 0.098 Nm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77000" y="6195434"/>
            <a:ext cx="1076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CW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25530" y="6129222"/>
            <a:ext cx="1076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-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229600" y="4012310"/>
            <a:ext cx="167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Torque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848600" y="5726106"/>
            <a:ext cx="16706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+0.098Nm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856842" y="6124855"/>
            <a:ext cx="1670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-</a:t>
            </a:r>
            <a:r>
              <a:rPr lang="en-US" sz="2000" dirty="0">
                <a:solidFill>
                  <a:srgbClr val="0070C0"/>
                </a:solidFill>
              </a:rPr>
              <a:t> 0.098Nm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1293002" y="6503775"/>
                <a:ext cx="59429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Net torque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smtClean="0">
                        <a:latin typeface="Cambria Math"/>
                        <a:ea typeface="Cambria Math"/>
                      </a:rPr>
                      <m:t>Σ</m:t>
                    </m:r>
                    <m:r>
                      <a:rPr lang="el-GR" sz="2400" i="1" smtClean="0">
                        <a:latin typeface="Cambria Math"/>
                        <a:ea typeface="Cambria Math"/>
                      </a:rPr>
                      <m:t>𝜏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0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008000"/>
                        </a:solidFill>
                        <a:latin typeface="Cambria Math"/>
                        <a:ea typeface="Cambria Math"/>
                      </a:rPr>
                      <m:t>0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+0.098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−0.098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=?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002" y="6503775"/>
                <a:ext cx="5942909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1538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791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" grpId="0" animBg="1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7" grpId="0"/>
      <p:bldP spid="48" grpId="0"/>
      <p:bldP spid="49" grpId="0"/>
      <p:bldP spid="50" grpId="0"/>
      <p:bldP spid="51" grpId="0"/>
      <p:bldP spid="52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-152400"/>
            <a:ext cx="8229600" cy="1143000"/>
          </a:xfrm>
        </p:spPr>
        <p:txBody>
          <a:bodyPr/>
          <a:lstStyle/>
          <a:p>
            <a:r>
              <a:rPr lang="en-US" dirty="0"/>
              <a:t>Activity 2 	Part B</a:t>
            </a:r>
          </a:p>
        </p:txBody>
      </p:sp>
      <p:sp>
        <p:nvSpPr>
          <p:cNvPr id="4" name="Rectangle 3"/>
          <p:cNvSpPr/>
          <p:nvPr/>
        </p:nvSpPr>
        <p:spPr>
          <a:xfrm>
            <a:off x="1676400" y="2274332"/>
            <a:ext cx="5715000" cy="228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533900" y="2339774"/>
            <a:ext cx="114300" cy="1143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5" idx="0"/>
          </p:cNvCxnSpPr>
          <p:nvPr/>
        </p:nvCxnSpPr>
        <p:spPr>
          <a:xfrm flipV="1">
            <a:off x="4591050" y="1359932"/>
            <a:ext cx="0" cy="979842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429000" y="2396924"/>
            <a:ext cx="0" cy="979842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822905" y="2396924"/>
            <a:ext cx="0" cy="979842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591050" y="2396924"/>
            <a:ext cx="0" cy="715608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124200" y="990600"/>
            <a:ext cx="35221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Spring scale force meter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81200" y="3314296"/>
            <a:ext cx="144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Hanging weight  1</a:t>
            </a:r>
          </a:p>
          <a:p>
            <a:r>
              <a:rPr lang="en-US" sz="2400" dirty="0">
                <a:solidFill>
                  <a:srgbClr val="0070C0"/>
                </a:solidFill>
              </a:rPr>
              <a:t>(parent)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33897" y="3314296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Hanging weight 2</a:t>
            </a:r>
          </a:p>
          <a:p>
            <a:r>
              <a:rPr lang="en-US" sz="2400" dirty="0">
                <a:solidFill>
                  <a:srgbClr val="0070C0"/>
                </a:solidFill>
              </a:rPr>
              <a:t>(child)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168" y="3207603"/>
            <a:ext cx="19820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Weight of the meter-stick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72000" y="1243166"/>
                <a:ext cx="659989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𝐹</m:t>
                          </m:r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243166"/>
                <a:ext cx="659989" cy="78258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456618" y="2594179"/>
                <a:ext cx="972382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618" y="2594179"/>
                <a:ext cx="972382" cy="78258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788156" y="2604032"/>
                <a:ext cx="984244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8156" y="2604032"/>
                <a:ext cx="984244" cy="78258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572000" y="2525182"/>
                <a:ext cx="1081578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80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525182"/>
                <a:ext cx="1081578" cy="78258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753811" y="4714190"/>
            <a:ext cx="53503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In Equilibrium: Newton’s Second Law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359255" y="4432305"/>
                <a:ext cx="2116682" cy="7825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4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𝑛𝑒𝑡</m:t>
                              </m:r>
                            </m:sub>
                          </m:sSub>
                        </m:e>
                      </m:acc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9255" y="4432305"/>
                <a:ext cx="2116682" cy="78258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471440" y="5215110"/>
                <a:ext cx="1892313" cy="7825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4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Σ</m:t>
                      </m:r>
                      <m:acc>
                        <m:accPr>
                          <m:chr m:val="⃗"/>
                          <m:ctrlPr>
                            <a:rPr lang="el-GR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</m:acc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1440" y="5215110"/>
                <a:ext cx="1892313" cy="78258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53811" y="5195149"/>
                <a:ext cx="5501378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𝐹</m:t>
                      </m:r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811" y="5195149"/>
                <a:ext cx="5501378" cy="7078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Arrow Connector 26"/>
          <p:cNvCxnSpPr/>
          <p:nvPr/>
        </p:nvCxnSpPr>
        <p:spPr>
          <a:xfrm flipV="1">
            <a:off x="7772400" y="1243166"/>
            <a:ext cx="0" cy="1533296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72400" y="1102208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+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093806" y="6019800"/>
                <a:ext cx="489852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0.210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𝑘𝑔</m:t>
                        </m:r>
                      </m:e>
                    </m:d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9.8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  <m:r>
                          <a:rPr lang="en-US" sz="2400" b="0" i="1" smtClean="0">
                            <a:latin typeface="Cambria Math"/>
                          </a:rPr>
                          <m:t>/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b="0" i="0" smtClean="0">
                        <a:latin typeface="Cambria Math"/>
                      </a:rPr>
                      <m:t>2.06</m:t>
                    </m:r>
                  </m:oMath>
                </a14:m>
                <a:r>
                  <a:rPr lang="en-US" sz="2400" dirty="0"/>
                  <a:t>N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3806" y="6019800"/>
                <a:ext cx="4898520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249" t="-9333" r="-995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141448" y="6477000"/>
                <a:ext cx="48474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0.080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𝑘𝑔</m:t>
                        </m:r>
                      </m:e>
                    </m:d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9.8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  <m:r>
                          <a:rPr lang="en-US" sz="2400" b="0" i="1" smtClean="0">
                            <a:latin typeface="Cambria Math"/>
                          </a:rPr>
                          <m:t>/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400" dirty="0"/>
                  <a:t>0.79N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1448" y="6477000"/>
                <a:ext cx="4847417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252" t="-9333" r="-1132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911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18" grpId="0"/>
      <p:bldP spid="15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9" grpId="0"/>
      <p:bldP spid="30" grpId="0"/>
      <p:bldP spid="3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875</Words>
  <Application>Microsoft Office PowerPoint</Application>
  <PresentationFormat>On-screen Show (4:3)</PresentationFormat>
  <Paragraphs>241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Narrow</vt:lpstr>
      <vt:lpstr>Calibri</vt:lpstr>
      <vt:lpstr>Cambria Math</vt:lpstr>
      <vt:lpstr>Office Theme</vt:lpstr>
      <vt:lpstr>PowerPoint Presentation</vt:lpstr>
      <vt:lpstr>Questions </vt:lpstr>
      <vt:lpstr>Activities</vt:lpstr>
      <vt:lpstr>PowerPoint Presentation</vt:lpstr>
      <vt:lpstr>PowerPoint Presentation</vt:lpstr>
      <vt:lpstr>PowerPoint Presentation</vt:lpstr>
      <vt:lpstr>Activity 2  Part A</vt:lpstr>
      <vt:lpstr>Activity 2  Part A  (continued)</vt:lpstr>
      <vt:lpstr>Activity 2  Part B</vt:lpstr>
      <vt:lpstr>Activity 2  Part B  (continued)</vt:lpstr>
      <vt:lpstr>Activity 2  Part C</vt:lpstr>
      <vt:lpstr>Activity 2  Part C  (continued)</vt:lpstr>
      <vt:lpstr>Activity 2  Part D (your design)</vt:lpstr>
      <vt:lpstr>Activity 2  Part D  (continued) your design</vt:lpstr>
    </vt:vector>
  </TitlesOfParts>
  <Company>University of Missouri - Columbia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#</dc:title>
  <dc:creator>hanuscind</dc:creator>
  <cp:lastModifiedBy>Zhang, Yun</cp:lastModifiedBy>
  <cp:revision>110</cp:revision>
  <dcterms:created xsi:type="dcterms:W3CDTF">2010-08-24T19:27:04Z</dcterms:created>
  <dcterms:modified xsi:type="dcterms:W3CDTF">2020-10-19T17:22:46Z</dcterms:modified>
</cp:coreProperties>
</file>